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70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8" r:id="rId10"/>
    <p:sldId id="265" r:id="rId11"/>
    <p:sldId id="266" r:id="rId12"/>
    <p:sldId id="267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91D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20" y="-5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7DD289D-EF3D-4D1E-AAAC-6D3E9F814F7D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8B753AF-17AB-45AF-804E-20675CADE5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D289D-EF3D-4D1E-AAAC-6D3E9F814F7D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753AF-17AB-45AF-804E-20675CADE5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D289D-EF3D-4D1E-AAAC-6D3E9F814F7D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753AF-17AB-45AF-804E-20675CADE5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7DD289D-EF3D-4D1E-AAAC-6D3E9F814F7D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8B753AF-17AB-45AF-804E-20675CADE5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7DD289D-EF3D-4D1E-AAAC-6D3E9F814F7D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8B753AF-17AB-45AF-804E-20675CADE5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D289D-EF3D-4D1E-AAAC-6D3E9F814F7D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753AF-17AB-45AF-804E-20675CADE5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D289D-EF3D-4D1E-AAAC-6D3E9F814F7D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753AF-17AB-45AF-804E-20675CADE5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7DD289D-EF3D-4D1E-AAAC-6D3E9F814F7D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8B753AF-17AB-45AF-804E-20675CADE5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D289D-EF3D-4D1E-AAAC-6D3E9F814F7D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753AF-17AB-45AF-804E-20675CADE59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7DD289D-EF3D-4D1E-AAAC-6D3E9F814F7D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8B753AF-17AB-45AF-804E-20675CADE5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7DD289D-EF3D-4D1E-AAAC-6D3E9F814F7D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8B753AF-17AB-45AF-804E-20675CADE59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7DD289D-EF3D-4D1E-AAAC-6D3E9F814F7D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8B753AF-17AB-45AF-804E-20675CADE59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477000" cy="2209800"/>
          </a:xfrm>
        </p:spPr>
        <p:txBody>
          <a:bodyPr>
            <a:noAutofit/>
          </a:bodyPr>
          <a:lstStyle/>
          <a:p>
            <a:r>
              <a:rPr lang="en-US" sz="4000" dirty="0" smtClean="0"/>
              <a:t>Counselling data collection and reporting</a:t>
            </a:r>
            <a:endParaRPr lang="en-US" sz="4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Importance of Client Records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7467600" cy="4873752"/>
          </a:xfrm>
        </p:spPr>
        <p:txBody>
          <a:bodyPr/>
          <a:lstStyle/>
          <a:p>
            <a:pPr lvl="0"/>
            <a:r>
              <a:rPr lang="en-US" sz="2600" dirty="0" smtClean="0"/>
              <a:t>Client records are intended to ensure continuity and quality of service delivery</a:t>
            </a:r>
          </a:p>
          <a:p>
            <a:pPr lvl="0">
              <a:buNone/>
            </a:pPr>
            <a:endParaRPr lang="en-US" sz="2600" dirty="0" smtClean="0"/>
          </a:p>
          <a:p>
            <a:pPr lvl="0"/>
            <a:r>
              <a:rPr lang="en-US" sz="2600" dirty="0" smtClean="0"/>
              <a:t>Benefits of maintaining client records, include availability of information to different counsellors and healthcare workers within the team to ensure emotional support and follow up management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7467600" cy="731838"/>
          </a:xfrm>
        </p:spPr>
        <p:txBody>
          <a:bodyPr>
            <a:normAutofit fontScale="90000"/>
          </a:bodyPr>
          <a:lstStyle/>
          <a:p>
            <a:r>
              <a:rPr lang="en-US" sz="3300" b="1" dirty="0" smtClean="0"/>
              <a:t>Importance of Analysis and Reporting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dirty="0" smtClean="0"/>
              <a:t>Necessary to enter client and clinic data into a system so as to ensure proper analysis and reporting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Reporting reflects the overall service provided by the </a:t>
            </a:r>
            <a:r>
              <a:rPr lang="en-US" dirty="0" err="1" smtClean="0"/>
              <a:t>counsellor</a:t>
            </a:r>
            <a:r>
              <a:rPr lang="en-US" dirty="0" smtClean="0"/>
              <a:t>/s during a specified period</a:t>
            </a:r>
          </a:p>
          <a:p>
            <a:pPr lvl="0">
              <a:buNone/>
            </a:pPr>
            <a:endParaRPr lang="en-US" dirty="0" smtClean="0"/>
          </a:p>
          <a:p>
            <a:pPr lvl="0"/>
            <a:r>
              <a:rPr lang="en-US" dirty="0" smtClean="0"/>
              <a:t>Reporting helps to make decisions on the effectiveness and efficacy of services provided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en-US" sz="3300" b="1" dirty="0" smtClean="0"/>
              <a:t>Barriers to Data Recording Practices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Individual barriers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1"/>
            <a:r>
              <a:rPr lang="en-US" dirty="0" smtClean="0"/>
              <a:t>Leave data field in the data collection </a:t>
            </a:r>
            <a:r>
              <a:rPr lang="en-US" smtClean="0"/>
              <a:t>form blank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b="1" dirty="0" smtClean="0"/>
              <a:t>Occupational barriers </a:t>
            </a:r>
            <a:endParaRPr lang="en-US" dirty="0" smtClean="0"/>
          </a:p>
          <a:p>
            <a:pPr lvl="1"/>
            <a:r>
              <a:rPr lang="en-US" dirty="0" smtClean="0"/>
              <a:t>Non-availability of forms </a:t>
            </a:r>
          </a:p>
          <a:p>
            <a:pPr lvl="1"/>
            <a:r>
              <a:rPr lang="en-US" dirty="0" smtClean="0"/>
              <a:t>Power breakdown etc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6500" y="1981200"/>
            <a:ext cx="4191000" cy="1143000"/>
          </a:xfrm>
        </p:spPr>
        <p:txBody>
          <a:bodyPr>
            <a:noAutofit/>
          </a:bodyPr>
          <a:lstStyle/>
          <a:p>
            <a:r>
              <a:rPr lang="en-US" sz="4000" dirty="0" smtClean="0"/>
              <a:t>THANK YOU!</a:t>
            </a:r>
            <a:endParaRPr lang="en-US" sz="4000" dirty="0"/>
          </a:p>
        </p:txBody>
      </p:sp>
      <p:pic>
        <p:nvPicPr>
          <p:cNvPr id="4" name="Picture 5" descr="Naco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3048000"/>
            <a:ext cx="193992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143000"/>
          </a:xfrm>
        </p:spPr>
        <p:txBody>
          <a:bodyPr/>
          <a:lstStyle/>
          <a:p>
            <a:r>
              <a:rPr lang="en-US" b="1" dirty="0" smtClean="0"/>
              <a:t>Client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 algn="just"/>
            <a:r>
              <a:rPr lang="en-US" dirty="0" smtClean="0"/>
              <a:t>Quantitative information that is collected about</a:t>
            </a:r>
          </a:p>
          <a:p>
            <a:pPr lvl="1" algn="just"/>
            <a:r>
              <a:rPr lang="en-US" sz="2400" dirty="0" smtClean="0"/>
              <a:t>Service or a patient/client</a:t>
            </a:r>
          </a:p>
          <a:p>
            <a:pPr lvl="1" algn="just"/>
            <a:r>
              <a:rPr lang="en-US" sz="2400" dirty="0" smtClean="0"/>
              <a:t>Numbers of clients</a:t>
            </a:r>
          </a:p>
          <a:p>
            <a:pPr lvl="1" algn="just"/>
            <a:r>
              <a:rPr lang="en-US" sz="2400" dirty="0" smtClean="0"/>
              <a:t>Numbers of different services provided</a:t>
            </a:r>
          </a:p>
          <a:p>
            <a:pPr lvl="1" algn="just"/>
            <a:r>
              <a:rPr lang="en-US" sz="2400" dirty="0" smtClean="0"/>
              <a:t>Whether it is a new client or if the client has received services earlier</a:t>
            </a:r>
          </a:p>
          <a:p>
            <a:pPr lvl="1" algn="just"/>
            <a:r>
              <a:rPr lang="en-US" sz="2400" dirty="0" smtClean="0"/>
              <a:t>Type of service</a:t>
            </a:r>
          </a:p>
          <a:p>
            <a:pPr algn="just">
              <a:buNone/>
            </a:pPr>
            <a:endParaRPr lang="en-US" dirty="0" smtClean="0"/>
          </a:p>
          <a:p>
            <a:pPr lvl="0" algn="just"/>
            <a:r>
              <a:rPr lang="en-US" dirty="0" smtClean="0"/>
              <a:t>Usually used for monitoring and evaluating a service in relation to the outputs or indicators agreed upon</a:t>
            </a:r>
            <a:endParaRPr lang="en-US" sz="36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467600" cy="1143000"/>
          </a:xfrm>
        </p:spPr>
        <p:txBody>
          <a:bodyPr/>
          <a:lstStyle/>
          <a:p>
            <a:r>
              <a:rPr lang="en-US" b="1" dirty="0" smtClean="0"/>
              <a:t>Client Record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en-US" dirty="0" smtClean="0"/>
              <a:t>Includes the following details of the client:</a:t>
            </a:r>
          </a:p>
          <a:p>
            <a:pPr lvl="0">
              <a:buNone/>
            </a:pPr>
            <a:endParaRPr lang="en-US" dirty="0" smtClean="0"/>
          </a:p>
          <a:p>
            <a:pPr lvl="1">
              <a:lnSpc>
                <a:spcPct val="150000"/>
              </a:lnSpc>
            </a:pPr>
            <a:r>
              <a:rPr lang="en-US" sz="2400" dirty="0" smtClean="0"/>
              <a:t>Name or identifier</a:t>
            </a:r>
          </a:p>
          <a:p>
            <a:pPr lvl="1">
              <a:lnSpc>
                <a:spcPct val="150000"/>
              </a:lnSpc>
            </a:pPr>
            <a:r>
              <a:rPr lang="en-US" sz="2400" dirty="0" smtClean="0"/>
              <a:t>Information covering demographic/personal details, sex/gender, age, location (how to reach)</a:t>
            </a:r>
          </a:p>
          <a:p>
            <a:pPr lvl="1">
              <a:lnSpc>
                <a:spcPct val="150000"/>
              </a:lnSpc>
            </a:pPr>
            <a:r>
              <a:rPr lang="en-US" sz="2400" dirty="0" smtClean="0"/>
              <a:t>Date of first visit</a:t>
            </a:r>
          </a:p>
          <a:p>
            <a:pPr lvl="1">
              <a:lnSpc>
                <a:spcPct val="150000"/>
              </a:lnSpc>
            </a:pPr>
            <a:r>
              <a:rPr lang="en-US" sz="2400" dirty="0" smtClean="0"/>
              <a:t>Medical and the </a:t>
            </a:r>
            <a:r>
              <a:rPr lang="en-US" sz="2400" dirty="0" err="1" smtClean="0"/>
              <a:t>counselling</a:t>
            </a:r>
            <a:r>
              <a:rPr lang="en-US" sz="2400" dirty="0" smtClean="0"/>
              <a:t> record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467600" cy="1143000"/>
          </a:xfrm>
        </p:spPr>
        <p:txBody>
          <a:bodyPr/>
          <a:lstStyle/>
          <a:p>
            <a:r>
              <a:rPr lang="en-US" b="1" dirty="0" err="1" smtClean="0"/>
              <a:t>Counselling</a:t>
            </a:r>
            <a:r>
              <a:rPr lang="en-US" b="1" dirty="0" smtClean="0"/>
              <a:t> Record Form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447800"/>
            <a:ext cx="7467600" cy="4873752"/>
          </a:xfrm>
        </p:spPr>
        <p:txBody>
          <a:bodyPr>
            <a:normAutofit lnSpcReduction="10000"/>
          </a:bodyPr>
          <a:lstStyle/>
          <a:p>
            <a:pPr lvl="0"/>
            <a:r>
              <a:rPr lang="en-US" dirty="0" smtClean="0"/>
              <a:t>Uniform format filled by counsellors</a:t>
            </a:r>
          </a:p>
          <a:p>
            <a:pPr>
              <a:buNone/>
            </a:pPr>
            <a:endParaRPr lang="en-US" dirty="0" smtClean="0"/>
          </a:p>
          <a:p>
            <a:pPr lvl="0"/>
            <a:r>
              <a:rPr lang="en-US" dirty="0" smtClean="0"/>
              <a:t>Describes the interactions the </a:t>
            </a:r>
            <a:r>
              <a:rPr lang="en-US" dirty="0" err="1" smtClean="0"/>
              <a:t>counsellor</a:t>
            </a:r>
            <a:r>
              <a:rPr lang="en-US" dirty="0" smtClean="0"/>
              <a:t> has with the client</a:t>
            </a:r>
          </a:p>
          <a:p>
            <a:pPr>
              <a:buNone/>
            </a:pPr>
            <a:endParaRPr lang="en-US" dirty="0" smtClean="0"/>
          </a:p>
          <a:p>
            <a:pPr lvl="0"/>
            <a:r>
              <a:rPr lang="en-US" dirty="0" smtClean="0"/>
              <a:t>Records as much data as needed to maintain a detailed record of the service provided and needed follow up</a:t>
            </a:r>
          </a:p>
          <a:p>
            <a:pPr>
              <a:buNone/>
            </a:pPr>
            <a:endParaRPr lang="en-US" dirty="0" smtClean="0"/>
          </a:p>
          <a:p>
            <a:pPr lvl="0"/>
            <a:r>
              <a:rPr lang="en-US" dirty="0" smtClean="0"/>
              <a:t>Intended to document enough information about </a:t>
            </a:r>
            <a:r>
              <a:rPr lang="en-US" dirty="0" smtClean="0"/>
              <a:t>the </a:t>
            </a:r>
            <a:r>
              <a:rPr lang="en-US" dirty="0" smtClean="0"/>
              <a:t>counselling session to help the counsellor provide ongoing quality counselling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0772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828800"/>
            <a:ext cx="7467600" cy="4645152"/>
          </a:xfrm>
        </p:spPr>
        <p:txBody>
          <a:bodyPr/>
          <a:lstStyle/>
          <a:p>
            <a:pPr lvl="0">
              <a:buNone/>
            </a:pPr>
            <a:r>
              <a:rPr lang="en-US" sz="2800" b="1" dirty="0" smtClean="0"/>
              <a:t>Let’s see each one (handout/sample):</a:t>
            </a:r>
            <a:endParaRPr lang="en-US" sz="2800" dirty="0" smtClean="0"/>
          </a:p>
          <a:p>
            <a:pPr lvl="0"/>
            <a:endParaRPr lang="en-US" dirty="0" smtClean="0"/>
          </a:p>
          <a:p>
            <a:pPr lvl="0"/>
            <a:r>
              <a:rPr lang="en-US" dirty="0" err="1" smtClean="0"/>
              <a:t>Counsellor's</a:t>
            </a:r>
            <a:r>
              <a:rPr lang="en-US" dirty="0" smtClean="0"/>
              <a:t> Patient Diary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STI/RTI Patient Wise Record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Exercise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7467600" cy="5026152"/>
          </a:xfrm>
        </p:spPr>
        <p:txBody>
          <a:bodyPr/>
          <a:lstStyle/>
          <a:p>
            <a:pPr lvl="0"/>
            <a:r>
              <a:rPr lang="en-US" sz="2600" dirty="0" smtClean="0"/>
              <a:t>Practice forms</a:t>
            </a:r>
          </a:p>
          <a:p>
            <a:pPr lvl="1"/>
            <a:r>
              <a:rPr lang="en-US" sz="2600" dirty="0" err="1" smtClean="0"/>
              <a:t>Counsellor's</a:t>
            </a:r>
            <a:r>
              <a:rPr lang="en-US" sz="2600" dirty="0" smtClean="0"/>
              <a:t> Patient Diary</a:t>
            </a:r>
          </a:p>
          <a:p>
            <a:pPr lvl="1"/>
            <a:r>
              <a:rPr lang="en-US" sz="2600" dirty="0" smtClean="0"/>
              <a:t>STI/RTI Patient Wise Record</a:t>
            </a:r>
          </a:p>
          <a:p>
            <a:pPr lvl="1"/>
            <a:endParaRPr lang="en-US" sz="2600" dirty="0" smtClean="0"/>
          </a:p>
          <a:p>
            <a:pPr lvl="0"/>
            <a:r>
              <a:rPr lang="en-US" sz="2600" dirty="0" smtClean="0"/>
              <a:t>Present experience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sz="2800" b="1" dirty="0" smtClean="0"/>
              <a:t>Game of Confidentiality and Trust!</a:t>
            </a:r>
            <a:endParaRPr lang="en-US" sz="2800" dirty="0" smtClean="0"/>
          </a:p>
          <a:p>
            <a:endParaRPr lang="en-US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2133600"/>
            <a:ext cx="8077200" cy="2590800"/>
          </a:xfrm>
        </p:spPr>
        <p:txBody>
          <a:bodyPr/>
          <a:lstStyle/>
          <a:p>
            <a:pPr marL="0" lvl="0" indent="22225">
              <a:buNone/>
            </a:pPr>
            <a:r>
              <a:rPr lang="en-US" sz="2800" b="1" dirty="0" smtClean="0"/>
              <a:t>Let’s see some more </a:t>
            </a:r>
            <a:r>
              <a:rPr lang="en-US" sz="2800" b="1" dirty="0" smtClean="0"/>
              <a:t>formats (handout/sample):</a:t>
            </a:r>
          </a:p>
          <a:p>
            <a:pPr marL="0" lvl="0" indent="22225">
              <a:buNone/>
            </a:pPr>
            <a:endParaRPr lang="en-US" sz="2800" dirty="0" smtClean="0"/>
          </a:p>
          <a:p>
            <a:pPr lvl="0"/>
            <a:r>
              <a:rPr lang="en-US" dirty="0" smtClean="0"/>
              <a:t>Master </a:t>
            </a:r>
            <a:r>
              <a:rPr lang="en-US" dirty="0" smtClean="0"/>
              <a:t>Register for Doctors at STI and </a:t>
            </a:r>
            <a:r>
              <a:rPr lang="en-US" dirty="0" err="1" smtClean="0"/>
              <a:t>Gyne&amp;Obs</a:t>
            </a:r>
            <a:r>
              <a:rPr lang="en-US" dirty="0" smtClean="0"/>
              <a:t> Clinic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905000"/>
            <a:ext cx="7467600" cy="2362200"/>
          </a:xfrm>
        </p:spPr>
        <p:txBody>
          <a:bodyPr>
            <a:normAutofit/>
          </a:bodyPr>
          <a:lstStyle/>
          <a:p>
            <a:r>
              <a:rPr lang="en-US" sz="2600" dirty="0" smtClean="0"/>
              <a:t>Practice forms</a:t>
            </a:r>
          </a:p>
          <a:p>
            <a:pPr lvl="1"/>
            <a:r>
              <a:rPr lang="en-US" sz="2600" dirty="0" smtClean="0"/>
              <a:t>Master Register for Doctors at STI and </a:t>
            </a:r>
            <a:r>
              <a:rPr lang="en-US" sz="2600" dirty="0" err="1" smtClean="0"/>
              <a:t>Gyne&amp;Obs</a:t>
            </a:r>
            <a:r>
              <a:rPr lang="en-US" sz="2600" dirty="0" smtClean="0"/>
              <a:t> </a:t>
            </a:r>
            <a:r>
              <a:rPr lang="en-US" sz="2600" dirty="0" smtClean="0"/>
              <a:t>Clinic</a:t>
            </a:r>
          </a:p>
          <a:p>
            <a:pPr lvl="1"/>
            <a:endParaRPr lang="en-US" sz="2600" dirty="0" smtClean="0"/>
          </a:p>
          <a:p>
            <a:r>
              <a:rPr lang="en-US" sz="2600" dirty="0" smtClean="0"/>
              <a:t>Present experience</a:t>
            </a:r>
            <a:endParaRPr lang="en-US" sz="2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57</TotalTime>
  <Words>331</Words>
  <Application>Microsoft Office PowerPoint</Application>
  <PresentationFormat>On-screen Show (4:3)</PresentationFormat>
  <Paragraphs>69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Oriel</vt:lpstr>
      <vt:lpstr>Counselling data collection and reporting</vt:lpstr>
      <vt:lpstr>Client Data</vt:lpstr>
      <vt:lpstr>Client Record </vt:lpstr>
      <vt:lpstr>Counselling Record Form </vt:lpstr>
      <vt:lpstr> </vt:lpstr>
      <vt:lpstr>Exercise </vt:lpstr>
      <vt:lpstr>Slide 7</vt:lpstr>
      <vt:lpstr>Slide 8</vt:lpstr>
      <vt:lpstr>Exercise</vt:lpstr>
      <vt:lpstr>Importance of Client Records </vt:lpstr>
      <vt:lpstr>Importance of Analysis and Reporting </vt:lpstr>
      <vt:lpstr>Barriers to Data Recording Practices </vt:lpstr>
      <vt:lpstr>THANK YOU!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TAPTI</dc:creator>
  <cp:lastModifiedBy>User</cp:lastModifiedBy>
  <cp:revision>21</cp:revision>
  <dcterms:created xsi:type="dcterms:W3CDTF">2009-12-22T10:28:25Z</dcterms:created>
  <dcterms:modified xsi:type="dcterms:W3CDTF">2010-01-07T07:17:45Z</dcterms:modified>
</cp:coreProperties>
</file>