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0" r:id="rId9"/>
    <p:sldId id="261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85800"/>
            <a:ext cx="8229600" cy="10668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25112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Referrals and Networking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3657600"/>
            <a:ext cx="7772400" cy="2057400"/>
          </a:xfrm>
        </p:spPr>
        <p:txBody>
          <a:bodyPr/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1828800"/>
            <a:ext cx="8153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sz="4400" b="1" dirty="0" smtClean="0">
                <a:latin typeface="+mj-lt"/>
              </a:rPr>
              <a:t>Let’s understand &amp; </a:t>
            </a:r>
            <a:r>
              <a:rPr lang="en-US" sz="4400" b="1" dirty="0" smtClean="0">
                <a:latin typeface="+mj-lt"/>
              </a:rPr>
              <a:t>practice - Directory </a:t>
            </a:r>
            <a:r>
              <a:rPr lang="en-US" sz="4400" b="1" dirty="0" smtClean="0">
                <a:latin typeface="+mj-lt"/>
              </a:rPr>
              <a:t>of Referral Services </a:t>
            </a:r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(see format)</a:t>
            </a:r>
          </a:p>
          <a:p>
            <a:r>
              <a:rPr lang="en-US" b="1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Referral Form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3000" dirty="0" smtClean="0"/>
              <a:t>This form needs to be filled every time a patient is referred outside the clinic for any service, especially health care</a:t>
            </a:r>
          </a:p>
          <a:p>
            <a:pPr>
              <a:buNone/>
            </a:pPr>
            <a:endParaRPr lang="en-US" sz="3000" dirty="0" smtClean="0"/>
          </a:p>
          <a:p>
            <a:pPr lvl="0"/>
            <a:r>
              <a:rPr lang="en-US" sz="3000" dirty="0" smtClean="0"/>
              <a:t>The form has two parts:</a:t>
            </a:r>
          </a:p>
          <a:p>
            <a:pPr lvl="1"/>
            <a:r>
              <a:rPr lang="en-US" sz="3000" dirty="0" smtClean="0"/>
              <a:t>The top part is filled by the Doctor or the </a:t>
            </a:r>
            <a:r>
              <a:rPr lang="en-US" sz="3000" dirty="0" err="1" smtClean="0"/>
              <a:t>Counsellor</a:t>
            </a:r>
            <a:r>
              <a:rPr lang="en-US" sz="3000" dirty="0" smtClean="0"/>
              <a:t> </a:t>
            </a:r>
          </a:p>
          <a:p>
            <a:pPr lvl="1"/>
            <a:r>
              <a:rPr lang="en-US" sz="3000" dirty="0" smtClean="0"/>
              <a:t>The lower part is filled by the in-charge (mostly the Doctor) of the referred agency</a:t>
            </a:r>
          </a:p>
          <a:p>
            <a:pPr>
              <a:buNone/>
            </a:pPr>
            <a:endParaRPr lang="en-US" sz="3000" dirty="0" smtClean="0"/>
          </a:p>
          <a:p>
            <a:pPr lvl="0"/>
            <a:r>
              <a:rPr lang="en-US" sz="3200" dirty="0" smtClean="0"/>
              <a:t>The lower part is retained at the referral site so as to be collected by the STI </a:t>
            </a:r>
            <a:r>
              <a:rPr lang="en-US" sz="3200" dirty="0" err="1" smtClean="0"/>
              <a:t>Counsellor</a:t>
            </a:r>
            <a:r>
              <a:rPr lang="en-US" sz="3200" smtClean="0"/>
              <a:t> weekly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2133600"/>
            <a:ext cx="8229600" cy="3105912"/>
          </a:xfrm>
        </p:spPr>
        <p:txBody>
          <a:bodyPr/>
          <a:lstStyle/>
          <a:p>
            <a:pPr marL="114300" indent="-4763">
              <a:buNone/>
            </a:pPr>
            <a:r>
              <a:rPr lang="en-US" sz="4400" b="1" dirty="0" smtClean="0">
                <a:latin typeface="+mj-lt"/>
              </a:rPr>
              <a:t>Let’s understand &amp; </a:t>
            </a:r>
            <a:r>
              <a:rPr lang="en-US" sz="4400" b="1" dirty="0" smtClean="0">
                <a:latin typeface="+mj-lt"/>
              </a:rPr>
              <a:t>practice - Referral </a:t>
            </a:r>
            <a:r>
              <a:rPr lang="en-US" sz="4400" b="1" dirty="0" smtClean="0">
                <a:latin typeface="+mj-lt"/>
              </a:rPr>
              <a:t>Form</a:t>
            </a:r>
            <a:endParaRPr lang="en-US" sz="4400" dirty="0" smtClean="0">
              <a:latin typeface="+mj-lt"/>
            </a:endParaRPr>
          </a:p>
          <a:p>
            <a:pPr>
              <a:buNone/>
            </a:pPr>
            <a:r>
              <a:rPr lang="en-US" sz="4400" dirty="0" smtClean="0">
                <a:latin typeface="+mj-lt"/>
              </a:rPr>
              <a:t>(see format)</a:t>
            </a:r>
          </a:p>
          <a:p>
            <a:endParaRPr lang="en-US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Let’ understand &amp; practice the Referral Form</a:t>
            </a:r>
            <a:endParaRPr kumimoji="0" 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(see format)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590800"/>
            <a:ext cx="29718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4" name="Picture 5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35052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Referrals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Clients have needs that cannot be  provided by a single facility </a:t>
            </a:r>
            <a:r>
              <a:rPr lang="en-US" dirty="0" smtClean="0"/>
              <a:t>and </a:t>
            </a:r>
            <a:r>
              <a:rPr lang="en-US" dirty="0" smtClean="0"/>
              <a:t>may need referral to other facilities in the same or in different hospitals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Thus, many services need to be provided through making referral agreements with other providers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Networking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Networking refers to the process of strengthening relationships with organizations that provide support services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Networking is necessary to comprehensively cover needs of clients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Group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3600" dirty="0" smtClean="0"/>
              <a:t>Each group assigned a set of referral needs (e.g., ICTC/ART/TB-HIV/PPTCT)</a:t>
            </a:r>
          </a:p>
          <a:p>
            <a:pPr>
              <a:buNone/>
            </a:pPr>
            <a:r>
              <a:rPr lang="en-US" sz="3600" dirty="0" smtClean="0"/>
              <a:t> </a:t>
            </a:r>
          </a:p>
          <a:p>
            <a:pPr lvl="0">
              <a:lnSpc>
                <a:spcPct val="160000"/>
              </a:lnSpc>
            </a:pPr>
            <a:r>
              <a:rPr lang="en-US" sz="3600" dirty="0" smtClean="0"/>
              <a:t>Brainstorm on</a:t>
            </a:r>
          </a:p>
          <a:p>
            <a:pPr lvl="1">
              <a:lnSpc>
                <a:spcPct val="160000"/>
              </a:lnSpc>
            </a:pPr>
            <a:r>
              <a:rPr lang="en-US" sz="3600" dirty="0" smtClean="0"/>
              <a:t>Steps required to set up an effective referral network</a:t>
            </a:r>
          </a:p>
          <a:p>
            <a:pPr lvl="1">
              <a:lnSpc>
                <a:spcPct val="160000"/>
              </a:lnSpc>
            </a:pPr>
            <a:r>
              <a:rPr lang="en-US" sz="3600" dirty="0" smtClean="0"/>
              <a:t>Factors that would facilitate smooth referrals from the service perspective; and</a:t>
            </a:r>
          </a:p>
          <a:p>
            <a:pPr lvl="1">
              <a:lnSpc>
                <a:spcPct val="160000"/>
              </a:lnSpc>
            </a:pPr>
            <a:r>
              <a:rPr lang="en-US" sz="3600" dirty="0" smtClean="0"/>
              <a:t>Actions that a </a:t>
            </a:r>
            <a:r>
              <a:rPr lang="en-US" sz="3600" dirty="0" err="1" smtClean="0"/>
              <a:t>counsellor</a:t>
            </a:r>
            <a:r>
              <a:rPr lang="en-US" sz="3600" dirty="0" smtClean="0"/>
              <a:t> can take to ensure the referral is effective from the client perspective</a:t>
            </a:r>
          </a:p>
          <a:p>
            <a:pPr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Group Presentation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Effective Referrals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6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When making referrals the </a:t>
            </a:r>
            <a:r>
              <a:rPr lang="en-US" dirty="0" err="1" smtClean="0"/>
              <a:t>counsellor</a:t>
            </a:r>
            <a:r>
              <a:rPr lang="en-US" dirty="0" smtClean="0"/>
              <a:t> will need to: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2800" dirty="0" smtClean="0"/>
              <a:t>Work with clients to determine what their priority needs are</a:t>
            </a:r>
          </a:p>
          <a:p>
            <a:pPr lvl="1">
              <a:buNone/>
            </a:pPr>
            <a:endParaRPr lang="en-US" sz="2800" dirty="0" smtClean="0"/>
          </a:p>
          <a:p>
            <a:pPr lvl="1"/>
            <a:r>
              <a:rPr lang="en-US" sz="2800" dirty="0" smtClean="0"/>
              <a:t>Explain which needs can be met by the clinic and which will need to be met by outside resource</a:t>
            </a:r>
          </a:p>
          <a:p>
            <a:pPr lvl="1"/>
            <a:endParaRPr lang="en-US" sz="2800" dirty="0" smtClean="0"/>
          </a:p>
          <a:p>
            <a:pPr lvl="1"/>
            <a:r>
              <a:rPr lang="en-US" sz="2800" dirty="0" smtClean="0"/>
              <a:t>Explain how the referral system works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Contd.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5851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Clients should be referred to services that are: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sz="2800" dirty="0" smtClean="0"/>
              <a:t>Responsive to their priority needs </a:t>
            </a:r>
          </a:p>
          <a:p>
            <a:pPr lvl="1"/>
            <a:r>
              <a:rPr lang="en-US" sz="2800" dirty="0" smtClean="0"/>
              <a:t>Appropriate to their culture, language, sex, sexual orientation, age, and developmental level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Clients should receive help accessing and </a:t>
            </a:r>
          </a:p>
          <a:p>
            <a:pPr>
              <a:buNone/>
            </a:pPr>
            <a:r>
              <a:rPr lang="en-US" dirty="0" smtClean="0"/>
              <a:t>completing referrals, and completion of referrals </a:t>
            </a:r>
          </a:p>
          <a:p>
            <a:pPr>
              <a:buNone/>
            </a:pPr>
            <a:r>
              <a:rPr lang="en-US" dirty="0" smtClean="0"/>
              <a:t>should be verified.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 smtClean="0"/>
              <a:t>Maintaining Referrals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Counsellors should maintain working</a:t>
            </a:r>
          </a:p>
          <a:p>
            <a:pPr>
              <a:buNone/>
            </a:pPr>
            <a:r>
              <a:rPr lang="en-US" dirty="0" smtClean="0"/>
              <a:t>relationships with managers of services in the </a:t>
            </a:r>
          </a:p>
          <a:p>
            <a:pPr>
              <a:buNone/>
            </a:pPr>
            <a:r>
              <a:rPr lang="en-US" dirty="0" smtClean="0"/>
              <a:t>referral network to ensure referrals can continue </a:t>
            </a:r>
          </a:p>
          <a:p>
            <a:pPr>
              <a:buNone/>
            </a:pPr>
            <a:r>
              <a:rPr lang="en-US" dirty="0" smtClean="0"/>
              <a:t>smoothly.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This may be done formally through regular </a:t>
            </a:r>
          </a:p>
          <a:p>
            <a:pPr>
              <a:buNone/>
            </a:pPr>
            <a:r>
              <a:rPr lang="en-US" dirty="0" smtClean="0"/>
              <a:t>meetings held to discuss and solve problems, or </a:t>
            </a:r>
          </a:p>
          <a:p>
            <a:pPr>
              <a:buNone/>
            </a:pPr>
            <a:r>
              <a:rPr lang="en-US" dirty="0" smtClean="0"/>
              <a:t>informally through phone calls or visits.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 smtClean="0"/>
              <a:t>Various tools are used to facilitate the referral process:</a:t>
            </a:r>
          </a:p>
          <a:p>
            <a:pPr>
              <a:buNone/>
            </a:pPr>
            <a:endParaRPr lang="en-US" dirty="0" smtClean="0"/>
          </a:p>
          <a:p>
            <a:pPr lvl="0"/>
            <a:r>
              <a:rPr lang="en-US" dirty="0" smtClean="0"/>
              <a:t>Directory of Referral services</a:t>
            </a:r>
          </a:p>
          <a:p>
            <a:pPr lvl="0"/>
            <a:r>
              <a:rPr lang="en-US" dirty="0" smtClean="0"/>
              <a:t>Referral forms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Directory of Referral Services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819400"/>
            <a:ext cx="8229600" cy="35814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directory will: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List and describe the service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 the location/s 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service hours and name and contact details of the service provider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Who may use the service (any criteria)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Any costs and other information that is needed by the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counsellor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 client</a:t>
            </a:r>
          </a:p>
          <a:p>
            <a:pPr marL="365760" marR="0" lvl="0" indent="-256032" algn="just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1000" y="16764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Referral agreements should be documented in a directory of referral services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44</TotalTime>
  <Words>390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Referrals and Networking</vt:lpstr>
      <vt:lpstr>Referrals</vt:lpstr>
      <vt:lpstr>Networking</vt:lpstr>
      <vt:lpstr>Group Work </vt:lpstr>
      <vt:lpstr>Effective Referrals  </vt:lpstr>
      <vt:lpstr>Contd. </vt:lpstr>
      <vt:lpstr>Maintaining Referrals </vt:lpstr>
      <vt:lpstr>Tools</vt:lpstr>
      <vt:lpstr>Directory of Referral Services</vt:lpstr>
      <vt:lpstr>       </vt:lpstr>
      <vt:lpstr>Referral Form </vt:lpstr>
      <vt:lpstr>Slide 12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Referrals and Networking</dc:title>
  <dc:creator>The Communication Hu</dc:creator>
  <cp:lastModifiedBy>User</cp:lastModifiedBy>
  <cp:revision>22</cp:revision>
  <dcterms:created xsi:type="dcterms:W3CDTF">2006-08-16T00:00:00Z</dcterms:created>
  <dcterms:modified xsi:type="dcterms:W3CDTF">2010-01-07T07:11:26Z</dcterms:modified>
</cp:coreProperties>
</file>